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4B34B-D15F-467A-B44A-59A405D451E0}" type="doc">
      <dgm:prSet loTypeId="urn:microsoft.com/office/officeart/2005/8/layout/hProcess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496CF5-4B08-4553-B8A7-6F44E2227DBA}">
      <dgm:prSet phldrT="[Tekst]"/>
      <dgm:spPr>
        <a:solidFill>
          <a:srgbClr val="00B0F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18. stoljeće</a:t>
          </a:r>
          <a:endParaRPr lang="hr-HR" b="1" dirty="0">
            <a:solidFill>
              <a:schemeClr val="tx1"/>
            </a:solidFill>
          </a:endParaRPr>
        </a:p>
      </dgm:t>
    </dgm:pt>
    <dgm:pt modelId="{F5486B77-AF87-4C0B-8DF0-84A5F4B860CC}" type="parTrans" cxnId="{DE0C0C62-DC8A-4B99-ADEE-093CB775325B}">
      <dgm:prSet/>
      <dgm:spPr/>
      <dgm:t>
        <a:bodyPr/>
        <a:lstStyle/>
        <a:p>
          <a:endParaRPr lang="hr-HR"/>
        </a:p>
      </dgm:t>
    </dgm:pt>
    <dgm:pt modelId="{4828BA3A-E973-4B30-A35D-95AB470EC89F}" type="sibTrans" cxnId="{DE0C0C62-DC8A-4B99-ADEE-093CB775325B}">
      <dgm:prSet/>
      <dgm:spPr/>
      <dgm:t>
        <a:bodyPr/>
        <a:lstStyle/>
        <a:p>
          <a:endParaRPr lang="hr-HR"/>
        </a:p>
      </dgm:t>
    </dgm:pt>
    <dgm:pt modelId="{DA39D3DC-5EB2-4E25-A69E-CF07327999D0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hr-HR" dirty="0" smtClean="0"/>
            <a:t>James Watt</a:t>
          </a:r>
          <a:endParaRPr lang="hr-HR" dirty="0"/>
        </a:p>
      </dgm:t>
    </dgm:pt>
    <dgm:pt modelId="{C7EB212E-8B6A-4FA4-BE8B-3E9FE55FF118}" type="parTrans" cxnId="{070D2570-4A2C-4A8E-AA34-CDD6768CDCF5}">
      <dgm:prSet/>
      <dgm:spPr/>
      <dgm:t>
        <a:bodyPr/>
        <a:lstStyle/>
        <a:p>
          <a:endParaRPr lang="hr-HR"/>
        </a:p>
      </dgm:t>
    </dgm:pt>
    <dgm:pt modelId="{6CAF0C0B-03DF-491B-8731-A96801BD0382}" type="sibTrans" cxnId="{070D2570-4A2C-4A8E-AA34-CDD6768CDCF5}">
      <dgm:prSet/>
      <dgm:spPr/>
      <dgm:t>
        <a:bodyPr/>
        <a:lstStyle/>
        <a:p>
          <a:endParaRPr lang="hr-HR"/>
        </a:p>
      </dgm:t>
    </dgm:pt>
    <dgm:pt modelId="{5912DCEE-FE18-4731-A0A0-C51E139189FA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hr-HR" dirty="0" smtClean="0"/>
            <a:t>parni stroj</a:t>
          </a:r>
          <a:endParaRPr lang="hr-HR" dirty="0"/>
        </a:p>
      </dgm:t>
    </dgm:pt>
    <dgm:pt modelId="{23932A52-708E-4E92-8222-7A1844B92197}" type="parTrans" cxnId="{D098D93E-8112-4DA8-B9C1-B4D4E2D9713F}">
      <dgm:prSet/>
      <dgm:spPr/>
      <dgm:t>
        <a:bodyPr/>
        <a:lstStyle/>
        <a:p>
          <a:endParaRPr lang="hr-HR"/>
        </a:p>
      </dgm:t>
    </dgm:pt>
    <dgm:pt modelId="{D9693503-8BEF-44D7-BCD4-449530CBD22A}" type="sibTrans" cxnId="{D098D93E-8112-4DA8-B9C1-B4D4E2D9713F}">
      <dgm:prSet/>
      <dgm:spPr/>
      <dgm:t>
        <a:bodyPr/>
        <a:lstStyle/>
        <a:p>
          <a:endParaRPr lang="hr-HR"/>
        </a:p>
      </dgm:t>
    </dgm:pt>
    <dgm:pt modelId="{DC3B9326-E17F-4878-9098-1E689E158354}">
      <dgm:prSet phldrT="[Tekst]"/>
      <dgm:spPr>
        <a:solidFill>
          <a:srgbClr val="00B0F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19. stoljeće</a:t>
          </a:r>
          <a:endParaRPr lang="hr-HR" b="1" dirty="0">
            <a:solidFill>
              <a:schemeClr val="tx1"/>
            </a:solidFill>
          </a:endParaRPr>
        </a:p>
      </dgm:t>
    </dgm:pt>
    <dgm:pt modelId="{FB67EA89-7958-40A4-B23F-9D12FC4D4F9B}" type="parTrans" cxnId="{9EF4B163-EA14-4564-8F39-FA75C0C3398A}">
      <dgm:prSet/>
      <dgm:spPr/>
      <dgm:t>
        <a:bodyPr/>
        <a:lstStyle/>
        <a:p>
          <a:endParaRPr lang="hr-HR"/>
        </a:p>
      </dgm:t>
    </dgm:pt>
    <dgm:pt modelId="{ADC73417-A372-4037-9E24-8565FE4E498C}" type="sibTrans" cxnId="{9EF4B163-EA14-4564-8F39-FA75C0C3398A}">
      <dgm:prSet/>
      <dgm:spPr/>
      <dgm:t>
        <a:bodyPr/>
        <a:lstStyle/>
        <a:p>
          <a:endParaRPr lang="hr-HR"/>
        </a:p>
      </dgm:t>
    </dgm:pt>
    <dgm:pt modelId="{5ED93D2C-9DAB-4F92-869C-7725E5B1C8F7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hr-HR" dirty="0" smtClean="0"/>
            <a:t>Thomas Alva Edison</a:t>
          </a:r>
          <a:endParaRPr lang="hr-HR" dirty="0"/>
        </a:p>
      </dgm:t>
    </dgm:pt>
    <dgm:pt modelId="{9CD1ED6C-23BA-4A08-AE2D-F4D12B982711}" type="parTrans" cxnId="{225AF5F2-21E8-44B2-9816-9836DEE29619}">
      <dgm:prSet/>
      <dgm:spPr/>
      <dgm:t>
        <a:bodyPr/>
        <a:lstStyle/>
        <a:p>
          <a:endParaRPr lang="hr-HR"/>
        </a:p>
      </dgm:t>
    </dgm:pt>
    <dgm:pt modelId="{0F3FD807-43E4-4526-B5D6-0E6DDAE6D789}" type="sibTrans" cxnId="{225AF5F2-21E8-44B2-9816-9836DEE29619}">
      <dgm:prSet/>
      <dgm:spPr/>
      <dgm:t>
        <a:bodyPr/>
        <a:lstStyle/>
        <a:p>
          <a:endParaRPr lang="hr-HR"/>
        </a:p>
      </dgm:t>
    </dgm:pt>
    <dgm:pt modelId="{466FC859-A855-40DF-8B34-055C0E4F412E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hr-HR" dirty="0" smtClean="0"/>
            <a:t>žarulja</a:t>
          </a:r>
          <a:endParaRPr lang="hr-HR" dirty="0"/>
        </a:p>
      </dgm:t>
    </dgm:pt>
    <dgm:pt modelId="{373CBAE9-2C99-4F46-AB93-71C34E8D8464}" type="parTrans" cxnId="{35D2AE6F-5D58-4258-971A-5E547A679A66}">
      <dgm:prSet/>
      <dgm:spPr/>
      <dgm:t>
        <a:bodyPr/>
        <a:lstStyle/>
        <a:p>
          <a:endParaRPr lang="hr-HR"/>
        </a:p>
      </dgm:t>
    </dgm:pt>
    <dgm:pt modelId="{C4B8CD9E-CF04-4D51-9C32-BE39E2CFA0C7}" type="sibTrans" cxnId="{35D2AE6F-5D58-4258-971A-5E547A679A66}">
      <dgm:prSet/>
      <dgm:spPr/>
      <dgm:t>
        <a:bodyPr/>
        <a:lstStyle/>
        <a:p>
          <a:endParaRPr lang="hr-HR"/>
        </a:p>
      </dgm:t>
    </dgm:pt>
    <dgm:pt modelId="{90BD9E4D-C05B-49FA-B3FD-93EFA21EB4C4}">
      <dgm:prSet phldrT="[Tekst]"/>
      <dgm:spPr>
        <a:solidFill>
          <a:srgbClr val="00B0F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20. stoljeće</a:t>
          </a:r>
          <a:endParaRPr lang="hr-HR" b="1" dirty="0">
            <a:solidFill>
              <a:schemeClr val="tx1"/>
            </a:solidFill>
          </a:endParaRPr>
        </a:p>
      </dgm:t>
    </dgm:pt>
    <dgm:pt modelId="{1DF6B8CD-1C29-4325-8768-E3D1F0370DC5}" type="parTrans" cxnId="{BA2F6944-D678-403D-84EE-DFA2C9C11BB5}">
      <dgm:prSet/>
      <dgm:spPr/>
      <dgm:t>
        <a:bodyPr/>
        <a:lstStyle/>
        <a:p>
          <a:endParaRPr lang="hr-HR"/>
        </a:p>
      </dgm:t>
    </dgm:pt>
    <dgm:pt modelId="{DFE43E47-C339-44C2-B165-14D62A657C5C}" type="sibTrans" cxnId="{BA2F6944-D678-403D-84EE-DFA2C9C11BB5}">
      <dgm:prSet/>
      <dgm:spPr/>
      <dgm:t>
        <a:bodyPr/>
        <a:lstStyle/>
        <a:p>
          <a:endParaRPr lang="hr-HR"/>
        </a:p>
      </dgm:t>
    </dgm:pt>
    <dgm:pt modelId="{148D0690-7BC3-418E-8C38-5BCFD8307193}">
      <dgm:prSet phldrT="[Tekst]"/>
      <dgm:spPr>
        <a:solidFill>
          <a:srgbClr val="FFC000"/>
        </a:solidFill>
      </dgm:spPr>
      <dgm:t>
        <a:bodyPr/>
        <a:lstStyle/>
        <a:p>
          <a:r>
            <a:rPr lang="hr-HR" dirty="0" smtClean="0"/>
            <a:t>braća Wright</a:t>
          </a:r>
          <a:endParaRPr lang="hr-HR" dirty="0"/>
        </a:p>
      </dgm:t>
    </dgm:pt>
    <dgm:pt modelId="{B17BAABF-1D52-4652-83FE-BC9FD9587257}" type="parTrans" cxnId="{799B0B72-4733-4B24-BC95-A7DCE32C107B}">
      <dgm:prSet/>
      <dgm:spPr/>
      <dgm:t>
        <a:bodyPr/>
        <a:lstStyle/>
        <a:p>
          <a:endParaRPr lang="hr-HR"/>
        </a:p>
      </dgm:t>
    </dgm:pt>
    <dgm:pt modelId="{FFC9F39E-EAB8-4C27-83FF-EC2AD1850AE3}" type="sibTrans" cxnId="{799B0B72-4733-4B24-BC95-A7DCE32C107B}">
      <dgm:prSet/>
      <dgm:spPr/>
      <dgm:t>
        <a:bodyPr/>
        <a:lstStyle/>
        <a:p>
          <a:endParaRPr lang="hr-HR"/>
        </a:p>
      </dgm:t>
    </dgm:pt>
    <dgm:pt modelId="{7F85E2A3-4DF1-4DB0-B0A3-F58C6B081F73}">
      <dgm:prSet phldrT="[Tekst]"/>
      <dgm:spPr>
        <a:solidFill>
          <a:srgbClr val="FFC000"/>
        </a:solidFill>
      </dgm:spPr>
      <dgm:t>
        <a:bodyPr/>
        <a:lstStyle/>
        <a:p>
          <a:r>
            <a:rPr lang="hr-HR" dirty="0" smtClean="0"/>
            <a:t>zrakoplov</a:t>
          </a:r>
          <a:endParaRPr lang="hr-HR" dirty="0"/>
        </a:p>
      </dgm:t>
    </dgm:pt>
    <dgm:pt modelId="{D232800E-67B7-4628-BFD8-8A4B5792AD64}" type="parTrans" cxnId="{C5C78995-DF23-4088-9758-92E4BF1F57FE}">
      <dgm:prSet/>
      <dgm:spPr/>
      <dgm:t>
        <a:bodyPr/>
        <a:lstStyle/>
        <a:p>
          <a:endParaRPr lang="hr-HR"/>
        </a:p>
      </dgm:t>
    </dgm:pt>
    <dgm:pt modelId="{338C7EC6-67A4-4F6C-8736-67CB7DB995E5}" type="sibTrans" cxnId="{C5C78995-DF23-4088-9758-92E4BF1F57FE}">
      <dgm:prSet/>
      <dgm:spPr/>
      <dgm:t>
        <a:bodyPr/>
        <a:lstStyle/>
        <a:p>
          <a:endParaRPr lang="hr-HR"/>
        </a:p>
      </dgm:t>
    </dgm:pt>
    <dgm:pt modelId="{B5E7BB94-3D2A-4143-B40C-14D7A87954E9}" type="pres">
      <dgm:prSet presAssocID="{A1E4B34B-D15F-467A-B44A-59A405D451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3FA5C4-4C2F-4771-A0DB-54F8732F3467}" type="pres">
      <dgm:prSet presAssocID="{A6496CF5-4B08-4553-B8A7-6F44E2227DBA}" presName="compNode" presStyleCnt="0"/>
      <dgm:spPr/>
    </dgm:pt>
    <dgm:pt modelId="{B2FF54B6-3EF0-4AEF-BF95-EA9EDCD7F9EA}" type="pres">
      <dgm:prSet presAssocID="{A6496CF5-4B08-4553-B8A7-6F44E2227DBA}" presName="noGeometry" presStyleCnt="0"/>
      <dgm:spPr/>
    </dgm:pt>
    <dgm:pt modelId="{778C9E2F-6480-4554-B00D-59C9C03AC99D}" type="pres">
      <dgm:prSet presAssocID="{A6496CF5-4B08-4553-B8A7-6F44E2227DBA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51D901-490A-4E23-AA1E-CCDF28972B37}" type="pres">
      <dgm:prSet presAssocID="{A6496CF5-4B08-4553-B8A7-6F44E2227DBA}" presName="childTextHidden" presStyleLbl="bgAccFollowNode1" presStyleIdx="0" presStyleCnt="3"/>
      <dgm:spPr/>
      <dgm:t>
        <a:bodyPr/>
        <a:lstStyle/>
        <a:p>
          <a:endParaRPr lang="hr-HR"/>
        </a:p>
      </dgm:t>
    </dgm:pt>
    <dgm:pt modelId="{4D7DAA82-0A17-4EA7-9E78-2DD94340A3CF}" type="pres">
      <dgm:prSet presAssocID="{A6496CF5-4B08-4553-B8A7-6F44E2227DB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435BE8-7064-4752-9779-5F6325C7C6EA}" type="pres">
      <dgm:prSet presAssocID="{A6496CF5-4B08-4553-B8A7-6F44E2227DBA}" presName="aSpace" presStyleCnt="0"/>
      <dgm:spPr/>
    </dgm:pt>
    <dgm:pt modelId="{ED053DE9-202A-4FB6-92EF-C30242E02827}" type="pres">
      <dgm:prSet presAssocID="{DC3B9326-E17F-4878-9098-1E689E158354}" presName="compNode" presStyleCnt="0"/>
      <dgm:spPr/>
    </dgm:pt>
    <dgm:pt modelId="{59BB94F9-EF83-4F5C-B207-167AC883190B}" type="pres">
      <dgm:prSet presAssocID="{DC3B9326-E17F-4878-9098-1E689E158354}" presName="noGeometry" presStyleCnt="0"/>
      <dgm:spPr/>
    </dgm:pt>
    <dgm:pt modelId="{5EEAD8DC-BCCF-474D-A867-6B40C34F958F}" type="pres">
      <dgm:prSet presAssocID="{DC3B9326-E17F-4878-9098-1E689E15835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5C1D39-9693-4EEA-80E7-5A04876E7158}" type="pres">
      <dgm:prSet presAssocID="{DC3B9326-E17F-4878-9098-1E689E158354}" presName="childTextHidden" presStyleLbl="bgAccFollowNode1" presStyleIdx="1" presStyleCnt="3"/>
      <dgm:spPr/>
      <dgm:t>
        <a:bodyPr/>
        <a:lstStyle/>
        <a:p>
          <a:endParaRPr lang="hr-HR"/>
        </a:p>
      </dgm:t>
    </dgm:pt>
    <dgm:pt modelId="{B8C77B14-DCBB-4DE4-BA7B-EE475933344E}" type="pres">
      <dgm:prSet presAssocID="{DC3B9326-E17F-4878-9098-1E689E158354}" presName="parentText" presStyleLbl="node1" presStyleIdx="1" presStyleCnt="3" custLinFactNeighborX="1706" custLinFactNeighborY="-170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88A76B-5378-4C1F-AA09-2AB2B0DA4643}" type="pres">
      <dgm:prSet presAssocID="{DC3B9326-E17F-4878-9098-1E689E158354}" presName="aSpace" presStyleCnt="0"/>
      <dgm:spPr/>
    </dgm:pt>
    <dgm:pt modelId="{515BD3DE-AC5C-46FB-A061-6D09DE118041}" type="pres">
      <dgm:prSet presAssocID="{90BD9E4D-C05B-49FA-B3FD-93EFA21EB4C4}" presName="compNode" presStyleCnt="0"/>
      <dgm:spPr/>
    </dgm:pt>
    <dgm:pt modelId="{1E0BD392-7AF7-4821-AC7B-AA663B53316C}" type="pres">
      <dgm:prSet presAssocID="{90BD9E4D-C05B-49FA-B3FD-93EFA21EB4C4}" presName="noGeometry" presStyleCnt="0"/>
      <dgm:spPr/>
    </dgm:pt>
    <dgm:pt modelId="{AFE42A1A-121E-489E-8A45-B0AF148CAB7F}" type="pres">
      <dgm:prSet presAssocID="{90BD9E4D-C05B-49FA-B3FD-93EFA21EB4C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614E24-9F80-4003-8295-382B00B9BDC3}" type="pres">
      <dgm:prSet presAssocID="{90BD9E4D-C05B-49FA-B3FD-93EFA21EB4C4}" presName="childTextHidden" presStyleLbl="bgAccFollowNode1" presStyleIdx="2" presStyleCnt="3"/>
      <dgm:spPr/>
      <dgm:t>
        <a:bodyPr/>
        <a:lstStyle/>
        <a:p>
          <a:endParaRPr lang="hr-HR"/>
        </a:p>
      </dgm:t>
    </dgm:pt>
    <dgm:pt modelId="{6039DA62-F494-4635-9857-77B843A6E3B9}" type="pres">
      <dgm:prSet presAssocID="{90BD9E4D-C05B-49FA-B3FD-93EFA21EB4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5D9B18-7CF5-407A-BD5F-2E4C670B9D62}" type="presOf" srcId="{5ED93D2C-9DAB-4F92-869C-7725E5B1C8F7}" destId="{5EEAD8DC-BCCF-474D-A867-6B40C34F958F}" srcOrd="0" destOrd="0" presId="urn:microsoft.com/office/officeart/2005/8/layout/hProcess6"/>
    <dgm:cxn modelId="{682E1CE5-0759-4789-A8D3-21B858AD1435}" type="presOf" srcId="{466FC859-A855-40DF-8B34-055C0E4F412E}" destId="{A55C1D39-9693-4EEA-80E7-5A04876E7158}" srcOrd="1" destOrd="1" presId="urn:microsoft.com/office/officeart/2005/8/layout/hProcess6"/>
    <dgm:cxn modelId="{35D2AE6F-5D58-4258-971A-5E547A679A66}" srcId="{DC3B9326-E17F-4878-9098-1E689E158354}" destId="{466FC859-A855-40DF-8B34-055C0E4F412E}" srcOrd="1" destOrd="0" parTransId="{373CBAE9-2C99-4F46-AB93-71C34E8D8464}" sibTransId="{C4B8CD9E-CF04-4D51-9C32-BE39E2CFA0C7}"/>
    <dgm:cxn modelId="{89756550-6761-4709-9112-C56209351489}" type="presOf" srcId="{7F85E2A3-4DF1-4DB0-B0A3-F58C6B081F73}" destId="{AFE42A1A-121E-489E-8A45-B0AF148CAB7F}" srcOrd="0" destOrd="1" presId="urn:microsoft.com/office/officeart/2005/8/layout/hProcess6"/>
    <dgm:cxn modelId="{7857D217-5C9D-437A-B852-979436973D2B}" type="presOf" srcId="{DA39D3DC-5EB2-4E25-A69E-CF07327999D0}" destId="{2851D901-490A-4E23-AA1E-CCDF28972B37}" srcOrd="1" destOrd="0" presId="urn:microsoft.com/office/officeart/2005/8/layout/hProcess6"/>
    <dgm:cxn modelId="{A4C03A00-9684-4B5D-85D3-D1272FE1052F}" type="presOf" srcId="{DA39D3DC-5EB2-4E25-A69E-CF07327999D0}" destId="{778C9E2F-6480-4554-B00D-59C9C03AC99D}" srcOrd="0" destOrd="0" presId="urn:microsoft.com/office/officeart/2005/8/layout/hProcess6"/>
    <dgm:cxn modelId="{070D2570-4A2C-4A8E-AA34-CDD6768CDCF5}" srcId="{A6496CF5-4B08-4553-B8A7-6F44E2227DBA}" destId="{DA39D3DC-5EB2-4E25-A69E-CF07327999D0}" srcOrd="0" destOrd="0" parTransId="{C7EB212E-8B6A-4FA4-BE8B-3E9FE55FF118}" sibTransId="{6CAF0C0B-03DF-491B-8731-A96801BD0382}"/>
    <dgm:cxn modelId="{CC87E5E6-59B7-4394-9991-0844500C56CA}" type="presOf" srcId="{7F85E2A3-4DF1-4DB0-B0A3-F58C6B081F73}" destId="{B5614E24-9F80-4003-8295-382B00B9BDC3}" srcOrd="1" destOrd="1" presId="urn:microsoft.com/office/officeart/2005/8/layout/hProcess6"/>
    <dgm:cxn modelId="{68DB9D91-FAA4-40E7-8268-45C969B6241D}" type="presOf" srcId="{90BD9E4D-C05B-49FA-B3FD-93EFA21EB4C4}" destId="{6039DA62-F494-4635-9857-77B843A6E3B9}" srcOrd="0" destOrd="0" presId="urn:microsoft.com/office/officeart/2005/8/layout/hProcess6"/>
    <dgm:cxn modelId="{225AF5F2-21E8-44B2-9816-9836DEE29619}" srcId="{DC3B9326-E17F-4878-9098-1E689E158354}" destId="{5ED93D2C-9DAB-4F92-869C-7725E5B1C8F7}" srcOrd="0" destOrd="0" parTransId="{9CD1ED6C-23BA-4A08-AE2D-F4D12B982711}" sibTransId="{0F3FD807-43E4-4526-B5D6-0E6DDAE6D789}"/>
    <dgm:cxn modelId="{C5C78995-DF23-4088-9758-92E4BF1F57FE}" srcId="{90BD9E4D-C05B-49FA-B3FD-93EFA21EB4C4}" destId="{7F85E2A3-4DF1-4DB0-B0A3-F58C6B081F73}" srcOrd="1" destOrd="0" parTransId="{D232800E-67B7-4628-BFD8-8A4B5792AD64}" sibTransId="{338C7EC6-67A4-4F6C-8736-67CB7DB995E5}"/>
    <dgm:cxn modelId="{BA2F6944-D678-403D-84EE-DFA2C9C11BB5}" srcId="{A1E4B34B-D15F-467A-B44A-59A405D451E0}" destId="{90BD9E4D-C05B-49FA-B3FD-93EFA21EB4C4}" srcOrd="2" destOrd="0" parTransId="{1DF6B8CD-1C29-4325-8768-E3D1F0370DC5}" sibTransId="{DFE43E47-C339-44C2-B165-14D62A657C5C}"/>
    <dgm:cxn modelId="{DE0C0C62-DC8A-4B99-ADEE-093CB775325B}" srcId="{A1E4B34B-D15F-467A-B44A-59A405D451E0}" destId="{A6496CF5-4B08-4553-B8A7-6F44E2227DBA}" srcOrd="0" destOrd="0" parTransId="{F5486B77-AF87-4C0B-8DF0-84A5F4B860CC}" sibTransId="{4828BA3A-E973-4B30-A35D-95AB470EC89F}"/>
    <dgm:cxn modelId="{F253CD59-5D08-44D7-8124-360A1CCAF9AB}" type="presOf" srcId="{148D0690-7BC3-418E-8C38-5BCFD8307193}" destId="{AFE42A1A-121E-489E-8A45-B0AF148CAB7F}" srcOrd="0" destOrd="0" presId="urn:microsoft.com/office/officeart/2005/8/layout/hProcess6"/>
    <dgm:cxn modelId="{123EB5BE-541B-4A7D-BA1A-FEBE362B317B}" type="presOf" srcId="{A6496CF5-4B08-4553-B8A7-6F44E2227DBA}" destId="{4D7DAA82-0A17-4EA7-9E78-2DD94340A3CF}" srcOrd="0" destOrd="0" presId="urn:microsoft.com/office/officeart/2005/8/layout/hProcess6"/>
    <dgm:cxn modelId="{D098D93E-8112-4DA8-B9C1-B4D4E2D9713F}" srcId="{A6496CF5-4B08-4553-B8A7-6F44E2227DBA}" destId="{5912DCEE-FE18-4731-A0A0-C51E139189FA}" srcOrd="1" destOrd="0" parTransId="{23932A52-708E-4E92-8222-7A1844B92197}" sibTransId="{D9693503-8BEF-44D7-BCD4-449530CBD22A}"/>
    <dgm:cxn modelId="{799B0B72-4733-4B24-BC95-A7DCE32C107B}" srcId="{90BD9E4D-C05B-49FA-B3FD-93EFA21EB4C4}" destId="{148D0690-7BC3-418E-8C38-5BCFD8307193}" srcOrd="0" destOrd="0" parTransId="{B17BAABF-1D52-4652-83FE-BC9FD9587257}" sibTransId="{FFC9F39E-EAB8-4C27-83FF-EC2AD1850AE3}"/>
    <dgm:cxn modelId="{62034ABE-564A-4EE1-88C1-EDCA247871FC}" type="presOf" srcId="{5912DCEE-FE18-4731-A0A0-C51E139189FA}" destId="{778C9E2F-6480-4554-B00D-59C9C03AC99D}" srcOrd="0" destOrd="1" presId="urn:microsoft.com/office/officeart/2005/8/layout/hProcess6"/>
    <dgm:cxn modelId="{3AF43F83-1D7E-40ED-9480-DAAABBCCD4FB}" type="presOf" srcId="{148D0690-7BC3-418E-8C38-5BCFD8307193}" destId="{B5614E24-9F80-4003-8295-382B00B9BDC3}" srcOrd="1" destOrd="0" presId="urn:microsoft.com/office/officeart/2005/8/layout/hProcess6"/>
    <dgm:cxn modelId="{AE5F9326-60FF-4B52-97B0-ABFC23991B8D}" type="presOf" srcId="{A1E4B34B-D15F-467A-B44A-59A405D451E0}" destId="{B5E7BB94-3D2A-4143-B40C-14D7A87954E9}" srcOrd="0" destOrd="0" presId="urn:microsoft.com/office/officeart/2005/8/layout/hProcess6"/>
    <dgm:cxn modelId="{89500402-96FD-4535-BC90-9149937F8EDC}" type="presOf" srcId="{5912DCEE-FE18-4731-A0A0-C51E139189FA}" destId="{2851D901-490A-4E23-AA1E-CCDF28972B37}" srcOrd="1" destOrd="1" presId="urn:microsoft.com/office/officeart/2005/8/layout/hProcess6"/>
    <dgm:cxn modelId="{16BFBDA1-25B7-401C-B26A-91594DCB4BCD}" type="presOf" srcId="{DC3B9326-E17F-4878-9098-1E689E158354}" destId="{B8C77B14-DCBB-4DE4-BA7B-EE475933344E}" srcOrd="0" destOrd="0" presId="urn:microsoft.com/office/officeart/2005/8/layout/hProcess6"/>
    <dgm:cxn modelId="{7C9642E5-80CA-4BF7-BE1D-E26098E209BF}" type="presOf" srcId="{5ED93D2C-9DAB-4F92-869C-7725E5B1C8F7}" destId="{A55C1D39-9693-4EEA-80E7-5A04876E7158}" srcOrd="1" destOrd="0" presId="urn:microsoft.com/office/officeart/2005/8/layout/hProcess6"/>
    <dgm:cxn modelId="{37E1C247-7C76-42E3-A7ED-2E3548AA1143}" type="presOf" srcId="{466FC859-A855-40DF-8B34-055C0E4F412E}" destId="{5EEAD8DC-BCCF-474D-A867-6B40C34F958F}" srcOrd="0" destOrd="1" presId="urn:microsoft.com/office/officeart/2005/8/layout/hProcess6"/>
    <dgm:cxn modelId="{9EF4B163-EA14-4564-8F39-FA75C0C3398A}" srcId="{A1E4B34B-D15F-467A-B44A-59A405D451E0}" destId="{DC3B9326-E17F-4878-9098-1E689E158354}" srcOrd="1" destOrd="0" parTransId="{FB67EA89-7958-40A4-B23F-9D12FC4D4F9B}" sibTransId="{ADC73417-A372-4037-9E24-8565FE4E498C}"/>
    <dgm:cxn modelId="{35316438-C142-4087-843E-7BBD4E6B9864}" type="presParOf" srcId="{B5E7BB94-3D2A-4143-B40C-14D7A87954E9}" destId="{683FA5C4-4C2F-4771-A0DB-54F8732F3467}" srcOrd="0" destOrd="0" presId="urn:microsoft.com/office/officeart/2005/8/layout/hProcess6"/>
    <dgm:cxn modelId="{79BFE7B6-B426-4C91-93A3-991ED17E5C2E}" type="presParOf" srcId="{683FA5C4-4C2F-4771-A0DB-54F8732F3467}" destId="{B2FF54B6-3EF0-4AEF-BF95-EA9EDCD7F9EA}" srcOrd="0" destOrd="0" presId="urn:microsoft.com/office/officeart/2005/8/layout/hProcess6"/>
    <dgm:cxn modelId="{BEFD18C2-5ADF-4221-A816-64C032F869D5}" type="presParOf" srcId="{683FA5C4-4C2F-4771-A0DB-54F8732F3467}" destId="{778C9E2F-6480-4554-B00D-59C9C03AC99D}" srcOrd="1" destOrd="0" presId="urn:microsoft.com/office/officeart/2005/8/layout/hProcess6"/>
    <dgm:cxn modelId="{FF301AEB-1F7B-42EB-AD5D-E6F5AD8E3769}" type="presParOf" srcId="{683FA5C4-4C2F-4771-A0DB-54F8732F3467}" destId="{2851D901-490A-4E23-AA1E-CCDF28972B37}" srcOrd="2" destOrd="0" presId="urn:microsoft.com/office/officeart/2005/8/layout/hProcess6"/>
    <dgm:cxn modelId="{2985E32D-DB71-48A7-828C-7D7EB0B9F8CF}" type="presParOf" srcId="{683FA5C4-4C2F-4771-A0DB-54F8732F3467}" destId="{4D7DAA82-0A17-4EA7-9E78-2DD94340A3CF}" srcOrd="3" destOrd="0" presId="urn:microsoft.com/office/officeart/2005/8/layout/hProcess6"/>
    <dgm:cxn modelId="{0D132D59-D247-47B5-B086-E869793A656E}" type="presParOf" srcId="{B5E7BB94-3D2A-4143-B40C-14D7A87954E9}" destId="{E7435BE8-7064-4752-9779-5F6325C7C6EA}" srcOrd="1" destOrd="0" presId="urn:microsoft.com/office/officeart/2005/8/layout/hProcess6"/>
    <dgm:cxn modelId="{616E293B-CAAC-4BF2-A3F4-A8B90E5738A6}" type="presParOf" srcId="{B5E7BB94-3D2A-4143-B40C-14D7A87954E9}" destId="{ED053DE9-202A-4FB6-92EF-C30242E02827}" srcOrd="2" destOrd="0" presId="urn:microsoft.com/office/officeart/2005/8/layout/hProcess6"/>
    <dgm:cxn modelId="{C6D4891B-7C1E-438D-BA1A-C7C98F8BF83B}" type="presParOf" srcId="{ED053DE9-202A-4FB6-92EF-C30242E02827}" destId="{59BB94F9-EF83-4F5C-B207-167AC883190B}" srcOrd="0" destOrd="0" presId="urn:microsoft.com/office/officeart/2005/8/layout/hProcess6"/>
    <dgm:cxn modelId="{4751AE28-E46E-4CF5-81B4-36060C531068}" type="presParOf" srcId="{ED053DE9-202A-4FB6-92EF-C30242E02827}" destId="{5EEAD8DC-BCCF-474D-A867-6B40C34F958F}" srcOrd="1" destOrd="0" presId="urn:microsoft.com/office/officeart/2005/8/layout/hProcess6"/>
    <dgm:cxn modelId="{07ED9A2D-3E3C-40B3-8EA2-4559BBBBAF22}" type="presParOf" srcId="{ED053DE9-202A-4FB6-92EF-C30242E02827}" destId="{A55C1D39-9693-4EEA-80E7-5A04876E7158}" srcOrd="2" destOrd="0" presId="urn:microsoft.com/office/officeart/2005/8/layout/hProcess6"/>
    <dgm:cxn modelId="{7A4ABB49-C869-47C1-AD1F-5B5B42FE2247}" type="presParOf" srcId="{ED053DE9-202A-4FB6-92EF-C30242E02827}" destId="{B8C77B14-DCBB-4DE4-BA7B-EE475933344E}" srcOrd="3" destOrd="0" presId="urn:microsoft.com/office/officeart/2005/8/layout/hProcess6"/>
    <dgm:cxn modelId="{D7105A31-E58C-4714-A176-7087B48BA5FB}" type="presParOf" srcId="{B5E7BB94-3D2A-4143-B40C-14D7A87954E9}" destId="{B188A76B-5378-4C1F-AA09-2AB2B0DA4643}" srcOrd="3" destOrd="0" presId="urn:microsoft.com/office/officeart/2005/8/layout/hProcess6"/>
    <dgm:cxn modelId="{3A41B67A-5190-4FF9-8A2E-9093C102795A}" type="presParOf" srcId="{B5E7BB94-3D2A-4143-B40C-14D7A87954E9}" destId="{515BD3DE-AC5C-46FB-A061-6D09DE118041}" srcOrd="4" destOrd="0" presId="urn:microsoft.com/office/officeart/2005/8/layout/hProcess6"/>
    <dgm:cxn modelId="{1F0523F4-392D-430C-9054-DEC8A0A66103}" type="presParOf" srcId="{515BD3DE-AC5C-46FB-A061-6D09DE118041}" destId="{1E0BD392-7AF7-4821-AC7B-AA663B53316C}" srcOrd="0" destOrd="0" presId="urn:microsoft.com/office/officeart/2005/8/layout/hProcess6"/>
    <dgm:cxn modelId="{480DD67D-61C0-4E83-B078-0160C44C15C9}" type="presParOf" srcId="{515BD3DE-AC5C-46FB-A061-6D09DE118041}" destId="{AFE42A1A-121E-489E-8A45-B0AF148CAB7F}" srcOrd="1" destOrd="0" presId="urn:microsoft.com/office/officeart/2005/8/layout/hProcess6"/>
    <dgm:cxn modelId="{3225678D-3691-487B-A16B-E9E5D882062B}" type="presParOf" srcId="{515BD3DE-AC5C-46FB-A061-6D09DE118041}" destId="{B5614E24-9F80-4003-8295-382B00B9BDC3}" srcOrd="2" destOrd="0" presId="urn:microsoft.com/office/officeart/2005/8/layout/hProcess6"/>
    <dgm:cxn modelId="{B599373B-8716-4054-84AF-A5D59FE952DB}" type="presParOf" srcId="{515BD3DE-AC5C-46FB-A061-6D09DE118041}" destId="{6039DA62-F494-4635-9857-77B843A6E3B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4DFC2-4A4E-4A71-AE08-4E239C12E0F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4FBD0F7-2C92-443D-8957-38B7BC88F008}">
      <dgm:prSet phldrT="[Tekst]"/>
      <dgm:spPr>
        <a:solidFill>
          <a:schemeClr val="accent1">
            <a:alpha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r-HR" dirty="0" smtClean="0"/>
            <a:t>Opiši gospodarstvo hrvatskih zemalja u 19. stoljeću.</a:t>
          </a:r>
          <a:endParaRPr lang="hr-HR" dirty="0"/>
        </a:p>
      </dgm:t>
    </dgm:pt>
    <dgm:pt modelId="{258E01F5-6DAF-45D9-A45D-AC82D1CB51AA}" type="parTrans" cxnId="{58B0C63D-66EF-4EF4-A33A-C5B8DE9F1DEA}">
      <dgm:prSet/>
      <dgm:spPr/>
      <dgm:t>
        <a:bodyPr/>
        <a:lstStyle/>
        <a:p>
          <a:endParaRPr lang="hr-HR"/>
        </a:p>
      </dgm:t>
    </dgm:pt>
    <dgm:pt modelId="{99CEDAD4-B799-4824-83F1-F8F828E8C490}" type="sibTrans" cxnId="{58B0C63D-66EF-4EF4-A33A-C5B8DE9F1DEA}">
      <dgm:prSet/>
      <dgm:spPr/>
      <dgm:t>
        <a:bodyPr/>
        <a:lstStyle/>
        <a:p>
          <a:endParaRPr lang="hr-HR"/>
        </a:p>
      </dgm:t>
    </dgm:pt>
    <dgm:pt modelId="{D67ED9A3-FC7A-4D38-AB62-E6AD589ACEFF}">
      <dgm:prSet phldrT="[Tekst]"/>
      <dgm:spPr>
        <a:solidFill>
          <a:schemeClr val="accent1">
            <a:alpha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r-HR" dirty="0" smtClean="0"/>
            <a:t>Izdvoji 2 uzroka i 2 posljedice slabe industrijalizacije Hrvatske.</a:t>
          </a:r>
          <a:endParaRPr lang="hr-HR" dirty="0"/>
        </a:p>
      </dgm:t>
    </dgm:pt>
    <dgm:pt modelId="{C5DDC11A-994C-4CCD-9D37-B5AC9E063E22}" type="parTrans" cxnId="{4E4E5EF5-EF65-4FFF-8A41-C43D79031A13}">
      <dgm:prSet/>
      <dgm:spPr/>
      <dgm:t>
        <a:bodyPr/>
        <a:lstStyle/>
        <a:p>
          <a:endParaRPr lang="hr-HR"/>
        </a:p>
      </dgm:t>
    </dgm:pt>
    <dgm:pt modelId="{F995464D-A048-43C7-B29F-5AC97CB42C64}" type="sibTrans" cxnId="{4E4E5EF5-EF65-4FFF-8A41-C43D79031A13}">
      <dgm:prSet/>
      <dgm:spPr/>
      <dgm:t>
        <a:bodyPr/>
        <a:lstStyle/>
        <a:p>
          <a:endParaRPr lang="hr-HR"/>
        </a:p>
      </dgm:t>
    </dgm:pt>
    <dgm:pt modelId="{C1D703EC-EE40-4DA6-AA14-39C37AF09E4B}">
      <dgm:prSet phldrT="[Tekst]"/>
      <dgm:spPr>
        <a:solidFill>
          <a:schemeClr val="accent1">
            <a:alpha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r-HR" dirty="0" smtClean="0"/>
            <a:t>Navedi 2 najzastupljenije industrije u Hrvatskoj krajem 19. stoljeća.</a:t>
          </a:r>
          <a:endParaRPr lang="hr-HR" dirty="0"/>
        </a:p>
      </dgm:t>
    </dgm:pt>
    <dgm:pt modelId="{374F5F80-7578-458F-BC08-8DC3918029E3}" type="parTrans" cxnId="{2DCF4B2B-5A29-4D50-AD8E-552E78891AA6}">
      <dgm:prSet/>
      <dgm:spPr/>
      <dgm:t>
        <a:bodyPr/>
        <a:lstStyle/>
        <a:p>
          <a:endParaRPr lang="hr-HR"/>
        </a:p>
      </dgm:t>
    </dgm:pt>
    <dgm:pt modelId="{8A90DB56-C584-4B22-844F-E1418A752683}" type="sibTrans" cxnId="{2DCF4B2B-5A29-4D50-AD8E-552E78891AA6}">
      <dgm:prSet/>
      <dgm:spPr/>
      <dgm:t>
        <a:bodyPr/>
        <a:lstStyle/>
        <a:p>
          <a:endParaRPr lang="hr-HR"/>
        </a:p>
      </dgm:t>
    </dgm:pt>
    <dgm:pt modelId="{CC3DDDC6-58F1-4EBD-BBD6-5E93CC0377A6}" type="pres">
      <dgm:prSet presAssocID="{EC34DFC2-4A4E-4A71-AE08-4E239C12E0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C5573A-FDC8-490A-B4A1-C20736DEEEB8}" type="pres">
      <dgm:prSet presAssocID="{04FBD0F7-2C92-443D-8957-38B7BC88F008}" presName="composite" presStyleCnt="0"/>
      <dgm:spPr/>
    </dgm:pt>
    <dgm:pt modelId="{5F90DC7E-05C3-45D7-B1D9-881CBFA0DA43}" type="pres">
      <dgm:prSet presAssocID="{04FBD0F7-2C92-443D-8957-38B7BC88F008}" presName="rect1" presStyleLbl="trAlignAcc1" presStyleIdx="0" presStyleCnt="3" custScaleX="1570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EFE751-6B92-4B39-91E6-FBACA9C12180}" type="pres">
      <dgm:prSet presAssocID="{04FBD0F7-2C92-443D-8957-38B7BC88F008}" presName="rect2" presStyleLbl="fgImgPlace1" presStyleIdx="0" presStyleCnt="3" custScaleX="100867" custScaleY="83620" custLinFactX="-32715" custLinFactNeighborX="-100000" custLinFactNeighborY="56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hr-HR"/>
        </a:p>
      </dgm:t>
    </dgm:pt>
    <dgm:pt modelId="{ACDAFCFE-154A-413E-83CA-51EADC9699F9}" type="pres">
      <dgm:prSet presAssocID="{99CEDAD4-B799-4824-83F1-F8F828E8C490}" presName="sibTrans" presStyleCnt="0"/>
      <dgm:spPr/>
    </dgm:pt>
    <dgm:pt modelId="{FA832846-9E96-4DF2-8046-DF1395EABA97}" type="pres">
      <dgm:prSet presAssocID="{D67ED9A3-FC7A-4D38-AB62-E6AD589ACEFF}" presName="composite" presStyleCnt="0"/>
      <dgm:spPr/>
    </dgm:pt>
    <dgm:pt modelId="{27B031E0-17E5-4C68-9ADC-797BBDE8602A}" type="pres">
      <dgm:prSet presAssocID="{D67ED9A3-FC7A-4D38-AB62-E6AD589ACEFF}" presName="rect1" presStyleLbl="trAlignAcc1" presStyleIdx="1" presStyleCnt="3" custScaleX="1595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FE7E0-227B-48CD-BD97-C15B5413CE10}" type="pres">
      <dgm:prSet presAssocID="{D67ED9A3-FC7A-4D38-AB62-E6AD589ACEFF}" presName="rect2" presStyleLbl="fgImgPlace1" presStyleIdx="1" presStyleCnt="3" custLinFactX="-34911" custLinFactNeighborX="-100000" custLinFactNeighborY="-8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ED6FB88-81CD-4EA6-AF52-0FB0550B826C}" type="pres">
      <dgm:prSet presAssocID="{F995464D-A048-43C7-B29F-5AC97CB42C64}" presName="sibTrans" presStyleCnt="0"/>
      <dgm:spPr/>
    </dgm:pt>
    <dgm:pt modelId="{29759A1C-CDC9-429A-BEB5-C78FE0BE7647}" type="pres">
      <dgm:prSet presAssocID="{C1D703EC-EE40-4DA6-AA14-39C37AF09E4B}" presName="composite" presStyleCnt="0"/>
      <dgm:spPr/>
    </dgm:pt>
    <dgm:pt modelId="{6FB8A814-DCCD-4CF0-A636-2CE940A5B600}" type="pres">
      <dgm:prSet presAssocID="{C1D703EC-EE40-4DA6-AA14-39C37AF09E4B}" presName="rect1" presStyleLbl="trAlignAcc1" presStyleIdx="2" presStyleCnt="3" custScaleX="151090" custLinFactNeighborX="2267" custLinFactNeighborY="97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D4BFB4-BCD3-428D-BB70-DE0ECF2B375F}" type="pres">
      <dgm:prSet presAssocID="{C1D703EC-EE40-4DA6-AA14-39C37AF09E4B}" presName="rect2" presStyleLbl="fgImgPlace1" presStyleIdx="2" presStyleCnt="3" custLinFactX="-34657" custLinFactNeighborX="-100000" custLinFactNeighborY="49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943EB531-D496-4E3C-86F2-D67785B03FE4}" type="presOf" srcId="{04FBD0F7-2C92-443D-8957-38B7BC88F008}" destId="{5F90DC7E-05C3-45D7-B1D9-881CBFA0DA43}" srcOrd="0" destOrd="0" presId="urn:microsoft.com/office/officeart/2008/layout/PictureStrips"/>
    <dgm:cxn modelId="{2DCF4B2B-5A29-4D50-AD8E-552E78891AA6}" srcId="{EC34DFC2-4A4E-4A71-AE08-4E239C12E0FF}" destId="{C1D703EC-EE40-4DA6-AA14-39C37AF09E4B}" srcOrd="2" destOrd="0" parTransId="{374F5F80-7578-458F-BC08-8DC3918029E3}" sibTransId="{8A90DB56-C584-4B22-844F-E1418A752683}"/>
    <dgm:cxn modelId="{0C1B3C1C-264E-4730-ACFF-869C68B24290}" type="presOf" srcId="{EC34DFC2-4A4E-4A71-AE08-4E239C12E0FF}" destId="{CC3DDDC6-58F1-4EBD-BBD6-5E93CC0377A6}" srcOrd="0" destOrd="0" presId="urn:microsoft.com/office/officeart/2008/layout/PictureStrips"/>
    <dgm:cxn modelId="{594C9282-CA74-48A2-A606-DD1218FD9BEC}" type="presOf" srcId="{C1D703EC-EE40-4DA6-AA14-39C37AF09E4B}" destId="{6FB8A814-DCCD-4CF0-A636-2CE940A5B600}" srcOrd="0" destOrd="0" presId="urn:microsoft.com/office/officeart/2008/layout/PictureStrips"/>
    <dgm:cxn modelId="{4E4E5EF5-EF65-4FFF-8A41-C43D79031A13}" srcId="{EC34DFC2-4A4E-4A71-AE08-4E239C12E0FF}" destId="{D67ED9A3-FC7A-4D38-AB62-E6AD589ACEFF}" srcOrd="1" destOrd="0" parTransId="{C5DDC11A-994C-4CCD-9D37-B5AC9E063E22}" sibTransId="{F995464D-A048-43C7-B29F-5AC97CB42C64}"/>
    <dgm:cxn modelId="{58B0C63D-66EF-4EF4-A33A-C5B8DE9F1DEA}" srcId="{EC34DFC2-4A4E-4A71-AE08-4E239C12E0FF}" destId="{04FBD0F7-2C92-443D-8957-38B7BC88F008}" srcOrd="0" destOrd="0" parTransId="{258E01F5-6DAF-45D9-A45D-AC82D1CB51AA}" sibTransId="{99CEDAD4-B799-4824-83F1-F8F828E8C490}"/>
    <dgm:cxn modelId="{A87C0435-94D9-4C46-A617-51F450E59D05}" type="presOf" srcId="{D67ED9A3-FC7A-4D38-AB62-E6AD589ACEFF}" destId="{27B031E0-17E5-4C68-9ADC-797BBDE8602A}" srcOrd="0" destOrd="0" presId="urn:microsoft.com/office/officeart/2008/layout/PictureStrips"/>
    <dgm:cxn modelId="{449FD1C3-2DDB-4CCD-9D8C-3F6E641FF04C}" type="presParOf" srcId="{CC3DDDC6-58F1-4EBD-BBD6-5E93CC0377A6}" destId="{CAC5573A-FDC8-490A-B4A1-C20736DEEEB8}" srcOrd="0" destOrd="0" presId="urn:microsoft.com/office/officeart/2008/layout/PictureStrips"/>
    <dgm:cxn modelId="{0FBCBC16-70ED-47F5-BF17-68CDFF459FE4}" type="presParOf" srcId="{CAC5573A-FDC8-490A-B4A1-C20736DEEEB8}" destId="{5F90DC7E-05C3-45D7-B1D9-881CBFA0DA43}" srcOrd="0" destOrd="0" presId="urn:microsoft.com/office/officeart/2008/layout/PictureStrips"/>
    <dgm:cxn modelId="{CDC25C1B-79C2-4A20-A6AF-88245EA1E230}" type="presParOf" srcId="{CAC5573A-FDC8-490A-B4A1-C20736DEEEB8}" destId="{E6EFE751-6B92-4B39-91E6-FBACA9C12180}" srcOrd="1" destOrd="0" presId="urn:microsoft.com/office/officeart/2008/layout/PictureStrips"/>
    <dgm:cxn modelId="{41FCFDBC-C7F1-4BDF-86C5-22EC5A83EC93}" type="presParOf" srcId="{CC3DDDC6-58F1-4EBD-BBD6-5E93CC0377A6}" destId="{ACDAFCFE-154A-413E-83CA-51EADC9699F9}" srcOrd="1" destOrd="0" presId="urn:microsoft.com/office/officeart/2008/layout/PictureStrips"/>
    <dgm:cxn modelId="{C574CA98-C3D0-4619-BA30-219B06EC8651}" type="presParOf" srcId="{CC3DDDC6-58F1-4EBD-BBD6-5E93CC0377A6}" destId="{FA832846-9E96-4DF2-8046-DF1395EABA97}" srcOrd="2" destOrd="0" presId="urn:microsoft.com/office/officeart/2008/layout/PictureStrips"/>
    <dgm:cxn modelId="{46462AE9-0436-45B5-8F26-871C1B529F3C}" type="presParOf" srcId="{FA832846-9E96-4DF2-8046-DF1395EABA97}" destId="{27B031E0-17E5-4C68-9ADC-797BBDE8602A}" srcOrd="0" destOrd="0" presId="urn:microsoft.com/office/officeart/2008/layout/PictureStrips"/>
    <dgm:cxn modelId="{23B7EAA1-4EEB-41B9-8E34-9A5069DB9801}" type="presParOf" srcId="{FA832846-9E96-4DF2-8046-DF1395EABA97}" destId="{1ACFE7E0-227B-48CD-BD97-C15B5413CE10}" srcOrd="1" destOrd="0" presId="urn:microsoft.com/office/officeart/2008/layout/PictureStrips"/>
    <dgm:cxn modelId="{72755BCC-1276-4ED8-BA5E-32DA4E51F9AF}" type="presParOf" srcId="{CC3DDDC6-58F1-4EBD-BBD6-5E93CC0377A6}" destId="{DED6FB88-81CD-4EA6-AF52-0FB0550B826C}" srcOrd="3" destOrd="0" presId="urn:microsoft.com/office/officeart/2008/layout/PictureStrips"/>
    <dgm:cxn modelId="{4D282EF4-A3DE-4E3B-AF57-4968C6C691CA}" type="presParOf" srcId="{CC3DDDC6-58F1-4EBD-BBD6-5E93CC0377A6}" destId="{29759A1C-CDC9-429A-BEB5-C78FE0BE7647}" srcOrd="4" destOrd="0" presId="urn:microsoft.com/office/officeart/2008/layout/PictureStrips"/>
    <dgm:cxn modelId="{CFDEAE20-9C6E-428C-9060-13FADEBE438F}" type="presParOf" srcId="{29759A1C-CDC9-429A-BEB5-C78FE0BE7647}" destId="{6FB8A814-DCCD-4CF0-A636-2CE940A5B600}" srcOrd="0" destOrd="0" presId="urn:microsoft.com/office/officeart/2008/layout/PictureStrips"/>
    <dgm:cxn modelId="{13A8CFD6-5EEA-470A-964F-77E6C0B6968E}" type="presParOf" srcId="{29759A1C-CDC9-429A-BEB5-C78FE0BE7647}" destId="{05D4BFB4-BCD3-428D-BB70-DE0ECF2B375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9E2F-6480-4554-B00D-59C9C03AC99D}">
      <dsp:nvSpPr>
        <dsp:cNvPr id="0" name=""/>
        <dsp:cNvSpPr/>
      </dsp:nvSpPr>
      <dsp:spPr>
        <a:xfrm>
          <a:off x="650629" y="433188"/>
          <a:ext cx="2582949" cy="2257822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James Watt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parni stroj</a:t>
          </a:r>
          <a:endParaRPr lang="hr-HR" sz="1900" kern="1200" dirty="0"/>
        </a:p>
      </dsp:txBody>
      <dsp:txXfrm>
        <a:off x="1296366" y="771861"/>
        <a:ext cx="1259187" cy="1580476"/>
      </dsp:txXfrm>
    </dsp:sp>
    <dsp:sp modelId="{4D7DAA82-0A17-4EA7-9E78-2DD94340A3CF}">
      <dsp:nvSpPr>
        <dsp:cNvPr id="0" name=""/>
        <dsp:cNvSpPr/>
      </dsp:nvSpPr>
      <dsp:spPr>
        <a:xfrm>
          <a:off x="4891" y="916362"/>
          <a:ext cx="1291474" cy="1291474"/>
        </a:xfrm>
        <a:prstGeom prst="ellipse">
          <a:avLst/>
        </a:prstGeom>
        <a:solidFill>
          <a:srgbClr val="00B0F0"/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18. stoljeće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194023" y="1105494"/>
        <a:ext cx="913210" cy="913210"/>
      </dsp:txXfrm>
    </dsp:sp>
    <dsp:sp modelId="{5EEAD8DC-BCCF-474D-A867-6B40C34F958F}">
      <dsp:nvSpPr>
        <dsp:cNvPr id="0" name=""/>
        <dsp:cNvSpPr/>
      </dsp:nvSpPr>
      <dsp:spPr>
        <a:xfrm>
          <a:off x="4040750" y="433188"/>
          <a:ext cx="2582949" cy="2257822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Thomas Alva Edison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žarulja</a:t>
          </a:r>
          <a:endParaRPr lang="hr-HR" sz="1900" kern="1200" dirty="0"/>
        </a:p>
      </dsp:txBody>
      <dsp:txXfrm>
        <a:off x="4686487" y="771861"/>
        <a:ext cx="1259187" cy="1580476"/>
      </dsp:txXfrm>
    </dsp:sp>
    <dsp:sp modelId="{B8C77B14-DCBB-4DE4-BA7B-EE475933344E}">
      <dsp:nvSpPr>
        <dsp:cNvPr id="0" name=""/>
        <dsp:cNvSpPr/>
      </dsp:nvSpPr>
      <dsp:spPr>
        <a:xfrm>
          <a:off x="3417045" y="894330"/>
          <a:ext cx="1291474" cy="1291474"/>
        </a:xfrm>
        <a:prstGeom prst="ellipse">
          <a:avLst/>
        </a:prstGeom>
        <a:solidFill>
          <a:srgbClr val="00B0F0"/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19. stoljeće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3606177" y="1083462"/>
        <a:ext cx="913210" cy="913210"/>
      </dsp:txXfrm>
    </dsp:sp>
    <dsp:sp modelId="{AFE42A1A-121E-489E-8A45-B0AF148CAB7F}">
      <dsp:nvSpPr>
        <dsp:cNvPr id="0" name=""/>
        <dsp:cNvSpPr/>
      </dsp:nvSpPr>
      <dsp:spPr>
        <a:xfrm>
          <a:off x="7430870" y="433188"/>
          <a:ext cx="2582949" cy="2257822"/>
        </a:xfrm>
        <a:prstGeom prst="rightArrow">
          <a:avLst>
            <a:gd name="adj1" fmla="val 70000"/>
            <a:gd name="adj2" fmla="val 50000"/>
          </a:avLst>
        </a:prstGeom>
        <a:solidFill>
          <a:srgbClr val="FFC000"/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braća Wright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zrakoplov</a:t>
          </a:r>
          <a:endParaRPr lang="hr-HR" sz="1900" kern="1200" dirty="0"/>
        </a:p>
      </dsp:txBody>
      <dsp:txXfrm>
        <a:off x="8076608" y="771861"/>
        <a:ext cx="1259187" cy="1580476"/>
      </dsp:txXfrm>
    </dsp:sp>
    <dsp:sp modelId="{6039DA62-F494-4635-9857-77B843A6E3B9}">
      <dsp:nvSpPr>
        <dsp:cNvPr id="0" name=""/>
        <dsp:cNvSpPr/>
      </dsp:nvSpPr>
      <dsp:spPr>
        <a:xfrm>
          <a:off x="6785133" y="916362"/>
          <a:ext cx="1291474" cy="1291474"/>
        </a:xfrm>
        <a:prstGeom prst="ellipse">
          <a:avLst/>
        </a:prstGeom>
        <a:solidFill>
          <a:srgbClr val="00B0F0"/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20. stoljeće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6974265" y="1105494"/>
        <a:ext cx="913210" cy="913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DC7E-05C3-45D7-B1D9-881CBFA0DA43}">
      <dsp:nvSpPr>
        <dsp:cNvPr id="0" name=""/>
        <dsp:cNvSpPr/>
      </dsp:nvSpPr>
      <dsp:spPr>
        <a:xfrm>
          <a:off x="785172" y="189631"/>
          <a:ext cx="6557655" cy="1304924"/>
        </a:xfrm>
        <a:prstGeom prst="rect">
          <a:avLst/>
        </a:prstGeom>
        <a:solidFill>
          <a:schemeClr val="accent1">
            <a:alpha val="40000"/>
          </a:schemeClr>
        </a:soli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86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Opiši gospodarstvo hrvatskih zemalja u 19. stoljeću.</a:t>
          </a:r>
          <a:endParaRPr lang="hr-HR" sz="2900" kern="1200" dirty="0"/>
        </a:p>
      </dsp:txBody>
      <dsp:txXfrm>
        <a:off x="785172" y="189631"/>
        <a:ext cx="6557655" cy="1304924"/>
      </dsp:txXfrm>
    </dsp:sp>
    <dsp:sp modelId="{E6EFE751-6B92-4B39-91E6-FBACA9C12180}">
      <dsp:nvSpPr>
        <dsp:cNvPr id="0" name=""/>
        <dsp:cNvSpPr/>
      </dsp:nvSpPr>
      <dsp:spPr>
        <a:xfrm>
          <a:off x="585888" y="190554"/>
          <a:ext cx="921367" cy="1145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031E0-17E5-4C68-9ADC-797BBDE8602A}">
      <dsp:nvSpPr>
        <dsp:cNvPr id="0" name=""/>
        <dsp:cNvSpPr/>
      </dsp:nvSpPr>
      <dsp:spPr>
        <a:xfrm>
          <a:off x="733351" y="1832387"/>
          <a:ext cx="6661297" cy="1304924"/>
        </a:xfrm>
        <a:prstGeom prst="rect">
          <a:avLst/>
        </a:prstGeom>
        <a:solidFill>
          <a:schemeClr val="accent1">
            <a:alpha val="40000"/>
          </a:schemeClr>
        </a:soli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86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Izdvoji 2 uzroka i 2 posljedice slabe industrijalizacije Hrvatske.</a:t>
          </a:r>
          <a:endParaRPr lang="hr-HR" sz="2900" kern="1200" dirty="0"/>
        </a:p>
      </dsp:txBody>
      <dsp:txXfrm>
        <a:off x="733351" y="1832387"/>
        <a:ext cx="6661297" cy="1304924"/>
      </dsp:txXfrm>
    </dsp:sp>
    <dsp:sp modelId="{1ACFE7E0-227B-48CD-BD97-C15B5413CE10}">
      <dsp:nvSpPr>
        <dsp:cNvPr id="0" name=""/>
        <dsp:cNvSpPr/>
      </dsp:nvSpPr>
      <dsp:spPr>
        <a:xfrm>
          <a:off x="569788" y="1632607"/>
          <a:ext cx="913447" cy="13701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8A814-DCCD-4CF0-A636-2CE940A5B600}">
      <dsp:nvSpPr>
        <dsp:cNvPr id="0" name=""/>
        <dsp:cNvSpPr/>
      </dsp:nvSpPr>
      <dsp:spPr>
        <a:xfrm>
          <a:off x="1004086" y="3588502"/>
          <a:ext cx="6309155" cy="1304924"/>
        </a:xfrm>
        <a:prstGeom prst="rect">
          <a:avLst/>
        </a:prstGeom>
        <a:solidFill>
          <a:schemeClr val="accent1">
            <a:alpha val="40000"/>
          </a:schemeClr>
        </a:soli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86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Navedi 2 najzastupljenije industrije u Hrvatskoj krajem 19. stoljeća.</a:t>
          </a:r>
          <a:endParaRPr lang="hr-HR" sz="2900" kern="1200" dirty="0"/>
        </a:p>
      </dsp:txBody>
      <dsp:txXfrm>
        <a:off x="1004086" y="3588502"/>
        <a:ext cx="6309155" cy="1304924"/>
      </dsp:txXfrm>
    </dsp:sp>
    <dsp:sp modelId="{05D4BFB4-BCD3-428D-BB70-DE0ECF2B375F}">
      <dsp:nvSpPr>
        <dsp:cNvPr id="0" name=""/>
        <dsp:cNvSpPr/>
      </dsp:nvSpPr>
      <dsp:spPr>
        <a:xfrm>
          <a:off x="572108" y="3354367"/>
          <a:ext cx="913447" cy="1370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xx7T-uZCQ-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Industrijalizacija Hrvatske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19. stoljeće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1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7016" y="2011955"/>
            <a:ext cx="3065654" cy="64724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sz="2800" dirty="0" smtClean="0"/>
              <a:t>Domaća zadaća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08881" y="3181120"/>
            <a:ext cx="3549121" cy="198579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Istraži postoje li </a:t>
            </a:r>
            <a:r>
              <a:rPr lang="hr-HR" sz="2400" smtClean="0"/>
              <a:t>u </a:t>
            </a:r>
            <a:r>
              <a:rPr lang="hr-HR" sz="2400" smtClean="0"/>
              <a:t>tvome </a:t>
            </a:r>
            <a:r>
              <a:rPr lang="hr-HR" sz="2400" dirty="0" smtClean="0"/>
              <a:t>širem zavičaju neke industrije. </a:t>
            </a:r>
          </a:p>
          <a:p>
            <a:pPr algn="l"/>
            <a:r>
              <a:rPr lang="hr-HR" sz="2400" dirty="0" smtClean="0"/>
              <a:t>Navedi nazive i čime se bave.</a:t>
            </a:r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94" y="1524000"/>
            <a:ext cx="1905000" cy="3429000"/>
          </a:xfrm>
        </p:spPr>
      </p:pic>
    </p:spTree>
    <p:extLst>
      <p:ext uri="{BB962C8B-B14F-4D97-AF65-F5344CB8AC3E}">
        <p14:creationId xmlns:p14="http://schemas.microsoft.com/office/powerpoint/2010/main" val="2622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Odgojno-obrazovni </a:t>
            </a:r>
            <a:r>
              <a:rPr lang="hr-HR" dirty="0" smtClean="0"/>
              <a:t>ishodi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3124" y="2149207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Učenik:</a:t>
            </a:r>
            <a:endParaRPr lang="hr-HR" dirty="0" smtClean="0"/>
          </a:p>
          <a:p>
            <a:r>
              <a:rPr lang="hr-HR" dirty="0" smtClean="0"/>
              <a:t>Opisuje svojim riječima gospodarstvo hrvatskih zemalja u 19. stoljeću</a:t>
            </a:r>
          </a:p>
          <a:p>
            <a:r>
              <a:rPr lang="hr-HR" dirty="0" smtClean="0"/>
              <a:t>Izdvaja dva uzroka i dvije posljedice slabe industrijalizacije </a:t>
            </a:r>
          </a:p>
          <a:p>
            <a:r>
              <a:rPr lang="hr-HR" dirty="0" smtClean="0"/>
              <a:t>Navodi barem dvije industrije u razvoju Hrvatske krajem 19. stoljeća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25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10140" y="121185"/>
            <a:ext cx="4571999" cy="57287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Prisjeti </a:t>
            </a:r>
            <a:r>
              <a:rPr lang="hr-HR" dirty="0" smtClean="0"/>
              <a:t>se.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6148"/>
              </p:ext>
            </p:extLst>
          </p:nvPr>
        </p:nvGraphicFramePr>
        <p:xfrm>
          <a:off x="1674564" y="1131978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674564" y="4085390"/>
            <a:ext cx="1001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Dopuni rečenice s ponuđenim pojmovima: </a:t>
            </a:r>
          </a:p>
          <a:p>
            <a:r>
              <a:rPr lang="hr-HR" dirty="0" smtClean="0"/>
              <a:t>INDUSTRIJA, GRADOVA, REVOLUCIJA, TVORNICE, STRUJE I NAFTE, SELU.</a:t>
            </a:r>
          </a:p>
          <a:p>
            <a:pPr marL="342900" indent="-342900">
              <a:buAutoNum type="arabicPeriod"/>
            </a:pPr>
            <a:r>
              <a:rPr lang="hr-HR" dirty="0" smtClean="0"/>
              <a:t>Najviše stanovnika u 18. stoljeću živjelo je na __________ , a ____________ je bilo malo.</a:t>
            </a:r>
          </a:p>
          <a:p>
            <a:pPr marL="342900" indent="-342900">
              <a:buAutoNum type="arabicPeriod"/>
            </a:pPr>
            <a:r>
              <a:rPr lang="hr-HR" dirty="0" smtClean="0"/>
              <a:t>Nagla i potpuna promjena u društvu ili proizvodnji naziva se ____________ .</a:t>
            </a:r>
          </a:p>
          <a:p>
            <a:pPr marL="342900" indent="-342900">
              <a:buAutoNum type="arabicPeriod"/>
            </a:pPr>
            <a:r>
              <a:rPr lang="hr-HR" dirty="0" smtClean="0"/>
              <a:t>Posljedica Prve industrijske revolucije je nastanak radionica sa strojevima. Nazivaju se __________ .</a:t>
            </a:r>
          </a:p>
          <a:p>
            <a:pPr marL="342900" indent="-342900">
              <a:buAutoNum type="arabicPeriod"/>
            </a:pPr>
            <a:r>
              <a:rPr lang="hr-HR" dirty="0" smtClean="0"/>
              <a:t>Proizvodnja u tvornicama naziva se ___________________ . </a:t>
            </a:r>
          </a:p>
          <a:p>
            <a:pPr marL="342900" indent="-342900">
              <a:buAutoNum type="arabicPeriod"/>
            </a:pPr>
            <a:r>
              <a:rPr lang="hr-HR" dirty="0" smtClean="0"/>
              <a:t>Upotreba _________________________ dovela je do Druge industrijske revolucije.</a:t>
            </a:r>
          </a:p>
          <a:p>
            <a:pPr marL="342900" indent="-342900">
              <a:buAutoNum type="arabicPeriod"/>
            </a:pPr>
            <a:endParaRPr lang="hr-HR" dirty="0" smtClean="0"/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2225407" y="761081"/>
            <a:ext cx="3393196" cy="646331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dirty="0" smtClean="0"/>
              <a:t>Izumom parnog stroja započinje Prva industrijska revolucija.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227065" y="808812"/>
            <a:ext cx="3899971" cy="646331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dirty="0" smtClean="0"/>
              <a:t>Upotreba električne energije i nafte dovodi do Druge industrijske revolucije.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49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98612" y="575630"/>
            <a:ext cx="3549121" cy="900628"/>
          </a:xfrm>
        </p:spPr>
        <p:txBody>
          <a:bodyPr>
            <a:normAutofit/>
          </a:bodyPr>
          <a:lstStyle/>
          <a:p>
            <a:r>
              <a:rPr lang="hr-HR" dirty="0" smtClean="0"/>
              <a:t>Hrvatske zemlje na kraju 18. i početkom 19. stoljeća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18" name="Rezervirano mjesto teksta 17"/>
          <p:cNvSpPr>
            <a:spLocks noGrp="1"/>
          </p:cNvSpPr>
          <p:nvPr>
            <p:ph type="body" sz="half" idx="2"/>
          </p:nvPr>
        </p:nvSpPr>
        <p:spPr>
          <a:xfrm>
            <a:off x="1484312" y="1476258"/>
            <a:ext cx="3549121" cy="4671154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/>
              <a:t>NECJELOVITOST TERITORIJA – RAZLIČITE UPRAVE:</a:t>
            </a:r>
          </a:p>
          <a:p>
            <a:pPr marL="285750" indent="-285750" algn="l">
              <a:buFontTx/>
              <a:buChar char="-"/>
            </a:pPr>
            <a:r>
              <a:rPr lang="hr-HR" dirty="0" smtClean="0"/>
              <a:t>Banska Hrvatska (najrazvijenija)</a:t>
            </a:r>
          </a:p>
          <a:p>
            <a:pPr marL="285750" indent="-285750" algn="l">
              <a:buFontTx/>
              <a:buChar char="-"/>
            </a:pPr>
            <a:r>
              <a:rPr lang="hr-HR" dirty="0" smtClean="0"/>
              <a:t>Vojna krajina</a:t>
            </a:r>
          </a:p>
          <a:p>
            <a:pPr marL="285750" indent="-285750" algn="l">
              <a:buFontTx/>
              <a:buChar char="-"/>
            </a:pPr>
            <a:r>
              <a:rPr lang="hr-HR" dirty="0" smtClean="0"/>
              <a:t>Istra i Dalmacija </a:t>
            </a:r>
          </a:p>
          <a:p>
            <a:pPr algn="l"/>
            <a:r>
              <a:rPr lang="hr-HR" b="1" dirty="0" smtClean="0"/>
              <a:t>SLABA PROMETNA POVEZANOST</a:t>
            </a:r>
          </a:p>
          <a:p>
            <a:pPr marL="285750" indent="-285750" algn="l">
              <a:buFontTx/>
              <a:buChar char="-"/>
            </a:pPr>
            <a:r>
              <a:rPr lang="hr-HR" dirty="0" smtClean="0"/>
              <a:t>ceste od Karlovca prema moru (Karolina, </a:t>
            </a:r>
            <a:r>
              <a:rPr lang="hr-HR" dirty="0" err="1" smtClean="0"/>
              <a:t>Jozefina</a:t>
            </a:r>
            <a:r>
              <a:rPr lang="hr-HR" dirty="0" smtClean="0"/>
              <a:t> i </a:t>
            </a:r>
            <a:r>
              <a:rPr lang="hr-HR" dirty="0" err="1" smtClean="0"/>
              <a:t>Lujzijana</a:t>
            </a:r>
            <a:r>
              <a:rPr lang="hr-HR" dirty="0" smtClean="0"/>
              <a:t>)</a:t>
            </a:r>
          </a:p>
          <a:p>
            <a:pPr marL="285750" indent="-285750" algn="l">
              <a:buFontTx/>
              <a:buChar char="-"/>
            </a:pPr>
            <a:r>
              <a:rPr lang="hr-HR" dirty="0" smtClean="0"/>
              <a:t>prva željeznička pruga 1860. godine kroz Međimurje </a:t>
            </a:r>
            <a:r>
              <a:rPr lang="hr-HR" dirty="0" smtClean="0">
                <a:cs typeface="Times New Roman" panose="02020603050405020304" pitchFamily="18" charset="0"/>
              </a:rPr>
              <a:t>→ 1862. Zagreb</a:t>
            </a:r>
            <a:endParaRPr lang="hr-HR" dirty="0" smtClean="0"/>
          </a:p>
          <a:p>
            <a:pPr marL="285750" indent="-285750" algn="l">
              <a:buFontTx/>
              <a:buChar char="-"/>
            </a:pPr>
            <a:r>
              <a:rPr lang="hr-HR" dirty="0" smtClean="0"/>
              <a:t>promet rijekama </a:t>
            </a:r>
            <a:endParaRPr lang="hr-HR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BF38A0E-471E-49AB-8956-24A35FA7DEB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3" y="575630"/>
            <a:ext cx="6240989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5262033" y="5791200"/>
            <a:ext cx="62409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Zanimljivost </a:t>
            </a:r>
          </a:p>
          <a:p>
            <a:r>
              <a:rPr lang="hr-HR" dirty="0" smtClean="0"/>
              <a:t>Željeznicom </a:t>
            </a:r>
            <a:r>
              <a:rPr lang="hr-HR" dirty="0" smtClean="0"/>
              <a:t>se od Osijeka do Zagreba putovalo preko Budimpešte.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78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346593" y="297456"/>
            <a:ext cx="7260115" cy="76016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Prvi automobil u Hrvatskoj</a:t>
            </a:r>
            <a:endParaRPr lang="hr-HR" sz="3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AFD97C-49C2-4415-A8DA-E56C660066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346" y="1531343"/>
            <a:ext cx="5706737" cy="4022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7499378" y="1757914"/>
            <a:ext cx="4214660" cy="163049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r-HR" dirty="0"/>
              <a:t>Prvi </a:t>
            </a:r>
            <a:r>
              <a:rPr lang="hr-HR" dirty="0" smtClean="0"/>
              <a:t>automobil</a:t>
            </a:r>
            <a:r>
              <a:rPr lang="hr-HR" dirty="0"/>
              <a:t> u Hrvatsku 1898. godine dovezao </a:t>
            </a:r>
            <a:r>
              <a:rPr lang="hr-HR" dirty="0" smtClean="0"/>
              <a:t>je grof</a:t>
            </a:r>
            <a:r>
              <a:rPr lang="hr-HR" dirty="0"/>
              <a:t> Marko </a:t>
            </a:r>
            <a:r>
              <a:rPr lang="hr-HR" dirty="0" err="1"/>
              <a:t>Bombelles</a:t>
            </a:r>
            <a:r>
              <a:rPr lang="hr-HR" dirty="0"/>
              <a:t> </a:t>
            </a:r>
            <a:r>
              <a:rPr lang="hr-HR" dirty="0" smtClean="0"/>
              <a:t>u </a:t>
            </a:r>
            <a:r>
              <a:rPr lang="hr-HR" dirty="0"/>
              <a:t>Vinici pokraj Varaždina.</a:t>
            </a:r>
            <a:endParaRPr lang="hr-HR" sz="3200" dirty="0"/>
          </a:p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499378" y="4088705"/>
            <a:ext cx="421466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Zadatak</a:t>
            </a:r>
          </a:p>
          <a:p>
            <a:r>
              <a:rPr lang="hr-HR" dirty="0" smtClean="0"/>
              <a:t>Zamisli </a:t>
            </a:r>
            <a:r>
              <a:rPr lang="hr-HR" dirty="0" smtClean="0"/>
              <a:t>da živiš u vrijeme grofa </a:t>
            </a:r>
            <a:r>
              <a:rPr lang="hr-HR" dirty="0" err="1" smtClean="0"/>
              <a:t>Bombellesa</a:t>
            </a:r>
            <a:r>
              <a:rPr lang="hr-HR" dirty="0" smtClean="0"/>
              <a:t>. </a:t>
            </a:r>
          </a:p>
          <a:p>
            <a:r>
              <a:rPr lang="hr-HR" dirty="0" smtClean="0"/>
              <a:t>Bi li se volio provozati s njim?</a:t>
            </a:r>
          </a:p>
          <a:p>
            <a:r>
              <a:rPr lang="hr-HR" dirty="0" smtClean="0"/>
              <a:t>Napiši mu kratku poruku.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35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72179" y="355294"/>
            <a:ext cx="10018713" cy="526055"/>
          </a:xfrm>
        </p:spPr>
        <p:txBody>
          <a:bodyPr>
            <a:normAutofit fontScale="90000"/>
          </a:bodyPr>
          <a:lstStyle/>
          <a:p>
            <a:r>
              <a:rPr lang="hr-HR" dirty="0"/>
              <a:t>Hrvatske zemlje na kraju 18. i početkom 19. stoljeća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1650279" y="924183"/>
            <a:ext cx="4607188" cy="1123720"/>
          </a:xfrm>
        </p:spPr>
        <p:txBody>
          <a:bodyPr/>
          <a:lstStyle/>
          <a:p>
            <a:r>
              <a:rPr lang="hr-HR" dirty="0" smtClean="0"/>
              <a:t>ŽIVOT NA SELU – ZAOSTALA POLJOPRIVREDA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37" y="2090738"/>
            <a:ext cx="3778785" cy="2822786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6541866" y="1428032"/>
            <a:ext cx="4895056" cy="576262"/>
          </a:xfrm>
        </p:spPr>
        <p:txBody>
          <a:bodyPr/>
          <a:lstStyle/>
          <a:p>
            <a:r>
              <a:rPr lang="hr-HR" dirty="0" smtClean="0"/>
              <a:t>GRADOVI SE SPORO RAZVIJAJU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72" y="2090738"/>
            <a:ext cx="3045511" cy="4375385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96" y="4591404"/>
            <a:ext cx="2302411" cy="1874719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9820883" y="6096791"/>
            <a:ext cx="204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Osijek 1880. godine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791429" y="4711797"/>
            <a:ext cx="181249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Pitanje</a:t>
            </a:r>
            <a:r>
              <a:rPr lang="hr-HR" dirty="0" smtClean="0"/>
              <a:t> </a:t>
            </a:r>
          </a:p>
          <a:p>
            <a:r>
              <a:rPr lang="hr-HR" dirty="0" smtClean="0"/>
              <a:t>Što </a:t>
            </a:r>
            <a:r>
              <a:rPr lang="hr-HR" dirty="0" smtClean="0"/>
              <a:t>će biti posljedica obrade zemlje drvenim plugom?</a:t>
            </a:r>
            <a:endParaRPr lang="hr-HR" dirty="0"/>
          </a:p>
        </p:txBody>
      </p:sp>
      <p:sp>
        <p:nvSpPr>
          <p:cNvPr id="15" name="Eksplozija 2 14"/>
          <p:cNvSpPr/>
          <p:nvPr/>
        </p:nvSpPr>
        <p:spPr>
          <a:xfrm rot="21308685">
            <a:off x="576134" y="4191918"/>
            <a:ext cx="2148290" cy="1597447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 prinosi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9909019" y="2550977"/>
            <a:ext cx="196100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Posljedica:</a:t>
            </a:r>
          </a:p>
          <a:p>
            <a:r>
              <a:rPr lang="hr-HR" dirty="0" smtClean="0"/>
              <a:t>iseljavanje viška seoskog stanovništva.</a:t>
            </a:r>
            <a:endParaRPr lang="hr-HR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2" y="3920128"/>
            <a:ext cx="1481283" cy="2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4275" y="330504"/>
            <a:ext cx="10047383" cy="1068637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Spora industrijalizacija – najbolji preduvjeti za razvoj prehrambene i drvne industrij</a:t>
            </a:r>
            <a:r>
              <a:rPr lang="hr-HR" dirty="0" smtClean="0"/>
              <a:t>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55272" y="1456808"/>
            <a:ext cx="3238959" cy="576262"/>
          </a:xfrm>
        </p:spPr>
        <p:txBody>
          <a:bodyPr/>
          <a:lstStyle/>
          <a:p>
            <a:r>
              <a:rPr lang="hr-HR" sz="2400" dirty="0" smtClean="0"/>
              <a:t>Zagrebački paromlin</a:t>
            </a:r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72" y="2070423"/>
            <a:ext cx="4881564" cy="312420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847436" y="1547121"/>
            <a:ext cx="4622537" cy="1046603"/>
          </a:xfrm>
        </p:spPr>
        <p:txBody>
          <a:bodyPr/>
          <a:lstStyle/>
          <a:p>
            <a:r>
              <a:rPr lang="hr-HR" sz="2400" dirty="0" smtClean="0"/>
              <a:t>Pojava radnika. Zbog teškog položaja bore se za bolje uvjete rada.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458517" y="5416625"/>
            <a:ext cx="487831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Zagreb je najveće industrijsko središte. </a:t>
            </a:r>
          </a:p>
          <a:p>
            <a:r>
              <a:rPr lang="hr-HR" dirty="0" smtClean="0"/>
              <a:t>Sredinom 19. stoljeća ima oko 12 000 stanovnika.</a:t>
            </a:r>
            <a:endParaRPr lang="hr-H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1452F0-9D14-4BB9-9E2D-B88755F43BA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51" y="2672560"/>
            <a:ext cx="3927306" cy="215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087533" y="4985304"/>
            <a:ext cx="414234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Zadatak</a:t>
            </a:r>
          </a:p>
          <a:p>
            <a:r>
              <a:rPr lang="hr-HR" dirty="0" smtClean="0"/>
              <a:t>Promotri </a:t>
            </a:r>
            <a:r>
              <a:rPr lang="hr-HR" dirty="0" smtClean="0"/>
              <a:t>sliku. </a:t>
            </a:r>
          </a:p>
          <a:p>
            <a:r>
              <a:rPr lang="hr-HR" dirty="0" smtClean="0"/>
              <a:t>Kako su se zvale prve radničke novine u Hrvatskoj?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17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6765" y="484742"/>
            <a:ext cx="9584675" cy="67966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 one koji žele znati više. Prvi zagrebački telefon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8245" y="1459821"/>
            <a:ext cx="4607188" cy="576262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48091" y="2140024"/>
            <a:ext cx="4895056" cy="2455862"/>
          </a:xfrm>
        </p:spPr>
        <p:txBody>
          <a:bodyPr/>
          <a:lstStyle/>
          <a:p>
            <a:r>
              <a:rPr lang="hr-HR" dirty="0" smtClean="0"/>
              <a:t>Pogledaj video i odgovori na pitanja. </a:t>
            </a:r>
          </a:p>
          <a:p>
            <a:r>
              <a:rPr lang="hr-HR" dirty="0" smtClean="0"/>
              <a:t>Zadatku pristupi pomoću QR koda ili poveznice: </a:t>
            </a:r>
          </a:p>
          <a:p>
            <a:pPr marL="0" indent="0" algn="ctr">
              <a:buNone/>
            </a:pPr>
            <a:r>
              <a:rPr lang="hr-HR" b="1" dirty="0" smtClean="0">
                <a:hlinkClick r:id="rId2"/>
              </a:rPr>
              <a:t>https</a:t>
            </a:r>
            <a:r>
              <a:rPr lang="hr-HR" b="1" dirty="0">
                <a:hlinkClick r:id="rId2"/>
              </a:rPr>
              <a:t>://</a:t>
            </a:r>
            <a:r>
              <a:rPr lang="hr-HR" b="1" dirty="0" smtClean="0">
                <a:hlinkClick r:id="rId2"/>
              </a:rPr>
              <a:t>youtu.be/xx7T-uZCQ-8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743830" y="1459821"/>
            <a:ext cx="4162869" cy="576262"/>
          </a:xfrm>
        </p:spPr>
        <p:txBody>
          <a:bodyPr/>
          <a:lstStyle/>
          <a:p>
            <a:r>
              <a:rPr lang="hr-HR" dirty="0" smtClean="0"/>
              <a:t>Replika prvog telefona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30" y="2140024"/>
            <a:ext cx="4162869" cy="4166124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63" y="3711187"/>
            <a:ext cx="2432218" cy="24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101240" y="641733"/>
            <a:ext cx="3643618" cy="41588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Izlazna kartica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216727582"/>
              </p:ext>
            </p:extLst>
          </p:nvPr>
        </p:nvGraphicFramePr>
        <p:xfrm>
          <a:off x="2032000" y="1244906"/>
          <a:ext cx="8128000" cy="489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6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313</TotalTime>
  <Words>454</Words>
  <Application>Microsoft Office PowerPoint</Application>
  <PresentationFormat>Široki zaslon</PresentationFormat>
  <Paragraphs>73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Paralaksa</vt:lpstr>
      <vt:lpstr>Industrijalizacija Hrvatske </vt:lpstr>
      <vt:lpstr>Odgojno-obrazovni ishodi</vt:lpstr>
      <vt:lpstr>Prisjeti se.</vt:lpstr>
      <vt:lpstr>Hrvatske zemlje na kraju 18. i početkom 19. stoljeća</vt:lpstr>
      <vt:lpstr>Prvi automobil u Hrvatskoj</vt:lpstr>
      <vt:lpstr>Hrvatske zemlje na kraju 18. i početkom 19. stoljeća</vt:lpstr>
      <vt:lpstr>Spora industrijalizacija – najbolji preduvjeti za razvoj prehrambene i drvne industrije</vt:lpstr>
      <vt:lpstr>Za one koji žele znati više. Prvi zagrebački telefon</vt:lpstr>
      <vt:lpstr>Izlazna kartica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HP</dc:creator>
  <cp:lastModifiedBy>HP</cp:lastModifiedBy>
  <cp:revision>26</cp:revision>
  <dcterms:created xsi:type="dcterms:W3CDTF">2020-07-25T09:38:20Z</dcterms:created>
  <dcterms:modified xsi:type="dcterms:W3CDTF">2020-07-28T10:21:17Z</dcterms:modified>
</cp:coreProperties>
</file>